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320" r:id="rId3"/>
    <p:sldId id="321" r:id="rId4"/>
    <p:sldId id="267" r:id="rId5"/>
    <p:sldId id="268" r:id="rId6"/>
    <p:sldId id="269" r:id="rId7"/>
    <p:sldId id="324" r:id="rId8"/>
    <p:sldId id="325" r:id="rId9"/>
    <p:sldId id="326" r:id="rId10"/>
    <p:sldId id="327" r:id="rId11"/>
    <p:sldId id="329" r:id="rId12"/>
    <p:sldId id="330" r:id="rId13"/>
    <p:sldId id="332" r:id="rId14"/>
    <p:sldId id="333" r:id="rId15"/>
    <p:sldId id="334" r:id="rId16"/>
    <p:sldId id="335" r:id="rId17"/>
    <p:sldId id="331" r:id="rId18"/>
    <p:sldId id="336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786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12/12/2022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12/12/2022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529" y="1267730"/>
            <a:ext cx="9573768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424" y="1411615"/>
            <a:ext cx="929397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4543" y="1267730"/>
            <a:ext cx="19197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48813" y="1267730"/>
            <a:ext cx="1691199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8679" y="2244830"/>
            <a:ext cx="8931469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798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8677" y="4682063"/>
            <a:ext cx="8934519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799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600"/>
            </a:lvl2pPr>
            <a:lvl3pPr marL="914126" indent="0" algn="ctr">
              <a:buNone/>
              <a:defRPr sz="16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7375" y="1341256"/>
            <a:ext cx="1554075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1348A08-244A-42CB-8F84-06C84863108C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8676" y="5177408"/>
            <a:ext cx="5728803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4678" y="5177408"/>
            <a:ext cx="1955471" cy="228600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1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BA94-2484-4635-9FA5-6627407EB773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3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529" y="1267730"/>
            <a:ext cx="9573768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424" y="1411615"/>
            <a:ext cx="929397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4543" y="1267730"/>
            <a:ext cx="19197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32" y="2275166"/>
            <a:ext cx="8931362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798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48813" y="1267730"/>
            <a:ext cx="1691199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732" y="4682062"/>
            <a:ext cx="8937456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2873" algn="l"/>
              </a:tabLst>
              <a:defRPr sz="1799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7375" y="1344503"/>
            <a:ext cx="1554075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D548F3-8C9E-4C06-AFEA-2CD250031B4B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8733" y="5177408"/>
            <a:ext cx="565866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2264" y="5177408"/>
            <a:ext cx="195782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2" y="2103120"/>
            <a:ext cx="4662226" cy="374904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0077" y="2103120"/>
            <a:ext cx="4662226" cy="374904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2C35-5B8F-4763-9124-39EE213DD20F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5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074334"/>
            <a:ext cx="4662226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99" b="1" i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sz="17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92473"/>
            <a:ext cx="4662226" cy="3163825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7030" y="2074334"/>
            <a:ext cx="4662226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99" b="1">
                <a:solidFill>
                  <a:schemeClr val="tx1"/>
                </a:solidFill>
              </a:defRPr>
            </a:lvl1pPr>
            <a:lvl2pPr marL="457063" indent="0">
              <a:buNone/>
              <a:defRPr sz="17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7030" y="2792472"/>
            <a:ext cx="4662226" cy="3164509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4CE6B-D2C3-4147-8F14-80982C9B5AC9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3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E0F-6A56-4AC0-B559-E5131D256FC9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5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3118-6D26-44B6-AED4-94897017ACE8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7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7756" y="237744"/>
            <a:ext cx="3825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2510" y="374904"/>
            <a:ext cx="355609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998" y="607392"/>
            <a:ext cx="3161140" cy="1645920"/>
          </a:xfrm>
        </p:spPr>
        <p:txBody>
          <a:bodyPr anchor="b">
            <a:normAutofit/>
          </a:bodyPr>
          <a:lstStyle>
            <a:lvl1pPr algn="l" defTabSz="9141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99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21" y="609600"/>
            <a:ext cx="6856214" cy="5334000"/>
          </a:xfrm>
        </p:spPr>
        <p:txBody>
          <a:bodyPr/>
          <a:lstStyle>
            <a:lvl1pPr>
              <a:defRPr sz="18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5998" y="2336800"/>
            <a:ext cx="3161140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6545" y="6035040"/>
            <a:ext cx="1955291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2C434AB-74BB-40CE-83E2-E7CE6026803F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622" y="6035040"/>
            <a:ext cx="4583506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4021" y="6035040"/>
            <a:ext cx="1223116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7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7756" y="237744"/>
            <a:ext cx="3825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40" y="237744"/>
            <a:ext cx="7694197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0863" y="6035040"/>
            <a:ext cx="207142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64E573A-0D4A-463F-9FE3-F97CC574E68A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489" y="6035040"/>
            <a:ext cx="4586807" cy="365760"/>
          </a:xfrm>
        </p:spPr>
        <p:txBody>
          <a:bodyPr/>
          <a:lstStyle>
            <a:lvl1pPr marL="0" algn="r" defTabSz="914126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4020" y="6035040"/>
            <a:ext cx="1224977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2510" y="374904"/>
            <a:ext cx="355609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5042" y="603504"/>
            <a:ext cx="3143955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199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5042" y="2386584"/>
            <a:ext cx="3143955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7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7" name="Rectangle 6"/>
          <p:cNvSpPr/>
          <p:nvPr/>
        </p:nvSpPr>
        <p:spPr>
          <a:xfrm>
            <a:off x="234635" y="237744"/>
            <a:ext cx="11719555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71759" y="374904"/>
            <a:ext cx="11445307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522" y="642594"/>
            <a:ext cx="1005578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103120"/>
            <a:ext cx="10055781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4905" y="6035040"/>
            <a:ext cx="2892292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EFC1D7-0A6B-4BDD-B2A5-AD7318419AF4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522" y="6035040"/>
            <a:ext cx="581508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4321" y="6035040"/>
            <a:ext cx="837982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lang="en-US" sz="3999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25" indent="-182825" algn="l" defTabSz="914126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147" y="20117"/>
            <a:ext cx="12431117" cy="685620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3584" y="1808954"/>
            <a:ext cx="5451107" cy="324009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9483" y="1975483"/>
            <a:ext cx="5119307" cy="2907035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532" y="2708920"/>
            <a:ext cx="5285208" cy="124122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SCIENCE_QTECH EMPLOYEE PERFORMANCE MAPPING-</a:t>
            </a:r>
            <a:b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 assessment 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7B36-8B53-45B5-9973-4F0130BA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406855"/>
            <a:ext cx="11593288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9. Query to calculate the minimum and the maximum salary of the employees in each role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4BAB8-ABA8-460E-940D-B5DEAF8E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61" y="2014605"/>
            <a:ext cx="11235902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116632"/>
            <a:ext cx="11521280" cy="1653994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10. Query to assign ranks to each employee based on their experience. Take data from the employee record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0A17EB-002E-46C7-B50C-67CEEDF7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3" y="1628800"/>
            <a:ext cx="113151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406855"/>
            <a:ext cx="11449272" cy="1296144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11. Query to create a view that displays employees in various countries whose salary is more than six thousand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8977A-FAF8-4CF3-AC71-F1F992AF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2" y="1702999"/>
            <a:ext cx="11028620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AE19AE-F79B-4E28-BEB6-1369C4F8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39" y="2954009"/>
            <a:ext cx="4828942" cy="2779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94" y="462028"/>
            <a:ext cx="11223434" cy="129614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12. Nested query to find employees with experience of more than ten years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811DF-B242-43E3-8E48-77AE95F2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1" y="2060848"/>
            <a:ext cx="10995799" cy="8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68" y="25977"/>
            <a:ext cx="11593288" cy="1581985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13. Query to create a stored procedure to retrieve the details of the employees whose experience is more than three years.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E4745-148F-4925-966D-7471EF2E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06" y="1484784"/>
            <a:ext cx="8059611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68" y="0"/>
            <a:ext cx="11593288" cy="2093861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14. Query using stored functions in the project table to check whether the job profile assigned to each employee in the data science team matches the organization’s set standard.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ABABE-4C4B-412B-BE6B-6EEB1065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0" y="2065802"/>
            <a:ext cx="1044335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406855"/>
            <a:ext cx="11521280" cy="1296144"/>
          </a:xfrm>
        </p:spPr>
        <p:txBody>
          <a:bodyPr>
            <a:noAutofit/>
          </a:bodyPr>
          <a:lstStyle/>
          <a:p>
            <a:pPr algn="ctr"/>
            <a:r>
              <a:rPr lang="en-IN" sz="3000" dirty="0"/>
              <a:t>15. Create an index to improve the cost and performance of the query to find the employee whose FIRST_NAME is ‘Eric’ in the employee table after checking the execution plan.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FDEF8-A5D3-46B6-A2BD-BE6651FB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52" y="2666934"/>
            <a:ext cx="10150720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0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07" y="406854"/>
            <a:ext cx="11357637" cy="143797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16. Query to calculate the bonus for all the employees, based on their ratings and salaries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01813-D201-46D1-8844-EF8E6C6F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9" y="1809994"/>
            <a:ext cx="11290771" cy="44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3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406854"/>
            <a:ext cx="11593288" cy="150997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17. Query to calculate the average salary distribution based on the continent and country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BC9CA-2C53-4CC8-BE35-67354DBB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2" y="1844824"/>
            <a:ext cx="1088840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0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F7240-189B-44B0-B8DD-7F67F2B6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F16AEB-BD08-4D9E-B5CA-413D688EC96B}"/>
              </a:ext>
            </a:extLst>
          </p:cNvPr>
          <p:cNvSpPr txBox="1">
            <a:spLocks/>
          </p:cNvSpPr>
          <p:nvPr/>
        </p:nvSpPr>
        <p:spPr>
          <a:xfrm>
            <a:off x="1087630" y="1338705"/>
            <a:ext cx="10055781" cy="986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126">
              <a:lnSpc>
                <a:spcPct val="90000"/>
              </a:lnSpc>
              <a:spcBef>
                <a:spcPct val="0"/>
              </a:spcBef>
              <a:buNone/>
              <a:defRPr lang="en-US" sz="3999" i="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IN" dirty="0"/>
              <a:t>Import data_science_team.csv proj_table.csv and emp_record_table.csv tables into the employee database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AFEED-129C-484A-8229-56C6C521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66246"/>
            <a:ext cx="11305256" cy="1371600"/>
          </a:xfrm>
        </p:spPr>
        <p:txBody>
          <a:bodyPr/>
          <a:lstStyle/>
          <a:p>
            <a:pPr algn="ctr"/>
            <a:r>
              <a:rPr lang="en-IN" dirty="0"/>
              <a:t>1. Create a Database named employee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32101-71BA-42CF-A267-59A0CEDD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3066407"/>
            <a:ext cx="3943185" cy="65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08CF0-3507-4FE1-BCF6-4B10CEB1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2544044"/>
            <a:ext cx="3232063" cy="20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EDF0F-8F99-4E86-B141-5F848FCE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E8F854-52BB-4A91-B04C-9DEA3D981457}"/>
              </a:ext>
            </a:extLst>
          </p:cNvPr>
          <p:cNvSpPr txBox="1">
            <a:spLocks/>
          </p:cNvSpPr>
          <p:nvPr/>
        </p:nvSpPr>
        <p:spPr>
          <a:xfrm>
            <a:off x="325686" y="457200"/>
            <a:ext cx="11537452" cy="986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N" dirty="0"/>
              <a:t>2. Create an ER diagram for the given </a:t>
            </a:r>
            <a:r>
              <a:rPr lang="en-IN" sz="4000" dirty="0"/>
              <a:t>employee</a:t>
            </a:r>
            <a:r>
              <a:rPr lang="en-IN" b="1" dirty="0"/>
              <a:t> </a:t>
            </a:r>
            <a:r>
              <a:rPr lang="en-IN" dirty="0"/>
              <a:t>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E3A3E-41A0-46C0-92FE-CDCE7C298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443406"/>
            <a:ext cx="5652628" cy="47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0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2123-EEAE-437E-883A-EB730A43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70" y="116632"/>
            <a:ext cx="11557284" cy="1686227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3. List of employees and details of their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C3C1-DFB7-4B23-BD1F-0521D7AF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58AF2-475F-4B80-A552-B75D4ABB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8" y="1686227"/>
            <a:ext cx="10943268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EA4A-7973-4BF9-807F-822FE3B1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26015"/>
            <a:ext cx="11377264" cy="1935258"/>
          </a:xfrm>
        </p:spPr>
        <p:txBody>
          <a:bodyPr>
            <a:noAutofit/>
          </a:bodyPr>
          <a:lstStyle/>
          <a:p>
            <a:r>
              <a:rPr lang="en-IN" sz="2500" dirty="0"/>
              <a:t>4. EMP_ID, FIRST_NAME, LAST_NAME, GENDER, DEPARTMENT, and EMP_RATING if the EMP_RATING is: </a:t>
            </a:r>
            <a:br>
              <a:rPr lang="en-IN" sz="2500" dirty="0"/>
            </a:br>
            <a:r>
              <a:rPr lang="en-IN" sz="2500" dirty="0" err="1"/>
              <a:t>i</a:t>
            </a:r>
            <a:r>
              <a:rPr lang="en-IN" sz="2500" dirty="0"/>
              <a:t>) less than two.</a:t>
            </a:r>
            <a:br>
              <a:rPr lang="en-IN" sz="2500" dirty="0"/>
            </a:br>
            <a:r>
              <a:rPr lang="en-IN" sz="2500" dirty="0"/>
              <a:t>ii) greater than four. </a:t>
            </a:r>
            <a:br>
              <a:rPr lang="en-IN" sz="2500" dirty="0"/>
            </a:br>
            <a:r>
              <a:rPr lang="en-IN" sz="2500" dirty="0"/>
              <a:t>iii) between two and four.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51A7F-9690-4653-A4A0-34AA81D1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5A9E9C-2F8F-4029-94BB-3109F951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90" y="2142229"/>
            <a:ext cx="8294043" cy="42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76" y="457200"/>
            <a:ext cx="11413268" cy="160364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5. Query to Concatenate First Name and Last Name of Employees in Finance Department into column called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65DF7-BD5B-4A7D-9DA7-C0E060AF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4" y="2276872"/>
            <a:ext cx="11248095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9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76" y="457200"/>
            <a:ext cx="11449272" cy="160364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6. Query to list only those employees who have someone reporting to them, Also show the number of reporters (including the President).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50A0BF-53AC-4A99-A859-F636CAC1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6" y="2264575"/>
            <a:ext cx="11101171" cy="35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22" y="447576"/>
            <a:ext cx="10055781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7. Query to list down all the employees from the healthcare and finance departments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05991-A7FB-43E1-872A-EF110A2E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1" y="2273708"/>
            <a:ext cx="11376122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2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01B3-2408-4F68-8F69-151AE9F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33" y="188640"/>
            <a:ext cx="11616158" cy="1908629"/>
          </a:xfrm>
        </p:spPr>
        <p:txBody>
          <a:bodyPr>
            <a:normAutofit/>
          </a:bodyPr>
          <a:lstStyle/>
          <a:p>
            <a:pPr algn="ctr"/>
            <a:r>
              <a:rPr lang="en-IN" sz="3000" dirty="0"/>
              <a:t>8. Query to list down employee details grouped by department. Also include the respective employee rating along with the max emp rating for the department.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B699-411D-4AF0-B29A-248A61AF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E9FA4A-422E-4C76-BD47-0EA5AE2A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7" y="1834516"/>
            <a:ext cx="10870110" cy="43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5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1279</TotalTime>
  <Words>419</Words>
  <Application>Microsoft Office PowerPoint</Application>
  <PresentationFormat>Custom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Century Gothic</vt:lpstr>
      <vt:lpstr>Corbel</vt:lpstr>
      <vt:lpstr>Garamond</vt:lpstr>
      <vt:lpstr>Times New Roman</vt:lpstr>
      <vt:lpstr>SavonVTI</vt:lpstr>
      <vt:lpstr>SCIENCE_QTECH EMPLOYEE PERFORMANCE MAPPING-   SQL  assessment </vt:lpstr>
      <vt:lpstr>1. Create a Database named employee</vt:lpstr>
      <vt:lpstr>PowerPoint Presentation</vt:lpstr>
      <vt:lpstr>3. List of employees and details of their department</vt:lpstr>
      <vt:lpstr>4. EMP_ID, FIRST_NAME, LAST_NAME, GENDER, DEPARTMENT, and EMP_RATING if the EMP_RATING is:  i) less than two. ii) greater than four.  iii) between two and four.</vt:lpstr>
      <vt:lpstr>5. Query to Concatenate First Name and Last Name of Employees in Finance Department into column called Name</vt:lpstr>
      <vt:lpstr>6. Query to list only those employees who have someone reporting to them, Also show the number of reporters (including the President).</vt:lpstr>
      <vt:lpstr>7. Query to list down all the employees from the healthcare and finance departments</vt:lpstr>
      <vt:lpstr>8. Query to list down employee details grouped by department. Also include the respective employee rating along with the max emp rating for the department.</vt:lpstr>
      <vt:lpstr>9. Query to calculate the minimum and the maximum salary of the employees in each role</vt:lpstr>
      <vt:lpstr>10. Query to assign ranks to each employee based on their experience. Take data from the employee record table.</vt:lpstr>
      <vt:lpstr>11. Query to create a view that displays employees in various countries whose salary is more than six thousand</vt:lpstr>
      <vt:lpstr>12. Nested query to find employees with experience of more than ten years </vt:lpstr>
      <vt:lpstr>13. Query to create a stored procedure to retrieve the details of the employees whose experience is more than three years.</vt:lpstr>
      <vt:lpstr>14. Query using stored functions in the project table to check whether the job profile assigned to each employee in the data science team matches the organization’s set standard.</vt:lpstr>
      <vt:lpstr>15. Create an index to improve the cost and performance of the query to find the employee whose FIRST_NAME is ‘Eric’ in the employee table after checking the execution plan.</vt:lpstr>
      <vt:lpstr>16. Query to calculate the bonus for all the employees, based on their ratings and salaries </vt:lpstr>
      <vt:lpstr>17. Query to calculate the average salary distribution based on the continent and country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FABRICATION OF BACKLASH TEST FIXTURES FOR AN IRAD PROJECT</dc:title>
  <dc:creator>KIRAN JEEVA</dc:creator>
  <cp:lastModifiedBy>Kiran Jeeva</cp:lastModifiedBy>
  <cp:revision>54</cp:revision>
  <dcterms:created xsi:type="dcterms:W3CDTF">2020-04-02T05:15:14Z</dcterms:created>
  <dcterms:modified xsi:type="dcterms:W3CDTF">2022-12-12T02:35:56Z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